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7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avAuto" initials="N" lastIdx="2" clrIdx="0">
    <p:extLst>
      <p:ext uri="{19B8F6BF-5375-455C-9EA6-DF929625EA0E}">
        <p15:presenceInfo xmlns:p15="http://schemas.microsoft.com/office/powerpoint/2012/main" userId="NavAut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zitiv titlu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o-RO"/>
              <a:t>Faceți clic pentru a edita stilul de subtitlu coordonator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08B9EBBA-996F-894A-B54A-D6246ED52CEA}" type="datetimeFigureOut">
              <a:rPr lang="en-US" smtClean="0"/>
              <a:pPr/>
              <a:t>2/15/2020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2883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ine panoramică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o-RO"/>
              <a:t>Faceți clic pe pictogramă pentru a adăuga o imagine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2/15/2020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713150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u și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2/15/2020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36486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2/15/2020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885899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de vizit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2/15/2020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175930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carte de vizit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o-RO"/>
              <a:t>Faceţi clic pentru a edita Master stiluri text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2/15/2020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930919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devărat sau fa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o-RO"/>
              <a:t>Faceţi clic pentru a edita Master stiluri text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2/15/2020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383524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smtClean="0"/>
              <a:pPr/>
              <a:t>2/15/2020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4666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smtClean="0"/>
              <a:pPr/>
              <a:t>2/15/2020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0818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2/15/2020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34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2/15/2020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853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smtClean="0"/>
              <a:pPr/>
              <a:t>2/15/2020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735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smtClean="0"/>
              <a:pPr/>
              <a:t>2/15/2020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514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smtClean="0"/>
              <a:pPr/>
              <a:t>2/15/2020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453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smtClean="0"/>
              <a:pPr/>
              <a:t>2/15/2020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2931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smtClean="0"/>
              <a:pPr/>
              <a:t>2/15/2020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815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o-RO"/>
              <a:t>Faceți clic pe pictogramă pentru a adăuga o imagine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2/15/2020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415037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9B482E8-6E0E-1B4F-B1FD-C69DB9E858D9}" type="datetimeFigureOut">
              <a:rPr lang="en-US" smtClean="0"/>
              <a:pPr/>
              <a:t>2/15/2020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6973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  <p:sldLayoutId id="2147483713" r:id="rId16"/>
    <p:sldLayoutId id="2147483714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enicatanase.ro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ésultat de recherche d'images pour &quot;tricolor&quot;">
            <a:extLst>
              <a:ext uri="{FF2B5EF4-FFF2-40B4-BE49-F238E27FC236}">
                <a16:creationId xmlns:a16="http://schemas.microsoft.com/office/drawing/2014/main" id="{D7C417DF-BBBC-401B-AC6B-06046B12C0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2" y="-17584"/>
            <a:ext cx="12192001" cy="6875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ul: orizontal 4">
            <a:extLst>
              <a:ext uri="{FF2B5EF4-FFF2-40B4-BE49-F238E27FC236}">
                <a16:creationId xmlns:a16="http://schemas.microsoft.com/office/drawing/2014/main" id="{264C908A-02BA-44A5-B42C-FC7691E53CE0}"/>
              </a:ext>
            </a:extLst>
          </p:cNvPr>
          <p:cNvSpPr/>
          <p:nvPr/>
        </p:nvSpPr>
        <p:spPr>
          <a:xfrm>
            <a:off x="310699" y="2162973"/>
            <a:ext cx="1616765" cy="858078"/>
          </a:xfrm>
          <a:prstGeom prst="horizontalScrol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b="1" dirty="0">
                <a:solidFill>
                  <a:schemeClr val="tx1"/>
                </a:solidFill>
              </a:rPr>
              <a:t>Educație</a:t>
            </a:r>
          </a:p>
        </p:txBody>
      </p:sp>
      <p:sp>
        <p:nvSpPr>
          <p:cNvPr id="6" name="Sul: orizontal 5">
            <a:extLst>
              <a:ext uri="{FF2B5EF4-FFF2-40B4-BE49-F238E27FC236}">
                <a16:creationId xmlns:a16="http://schemas.microsoft.com/office/drawing/2014/main" id="{4D51DB87-B432-408C-9AC4-4A7E8819C697}"/>
              </a:ext>
            </a:extLst>
          </p:cNvPr>
          <p:cNvSpPr/>
          <p:nvPr/>
        </p:nvSpPr>
        <p:spPr>
          <a:xfrm>
            <a:off x="1002176" y="3592669"/>
            <a:ext cx="1497495" cy="858078"/>
          </a:xfrm>
          <a:prstGeom prst="horizontalScrol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b="1" dirty="0">
                <a:solidFill>
                  <a:schemeClr val="tx1"/>
                </a:solidFill>
              </a:rPr>
              <a:t>Energie</a:t>
            </a:r>
            <a:endParaRPr lang="ro-RO" dirty="0"/>
          </a:p>
        </p:txBody>
      </p:sp>
      <p:sp>
        <p:nvSpPr>
          <p:cNvPr id="7" name="Sul: orizontal 6">
            <a:extLst>
              <a:ext uri="{FF2B5EF4-FFF2-40B4-BE49-F238E27FC236}">
                <a16:creationId xmlns:a16="http://schemas.microsoft.com/office/drawing/2014/main" id="{0217DAA3-0FE9-404B-8808-DA9C0F464757}"/>
              </a:ext>
            </a:extLst>
          </p:cNvPr>
          <p:cNvSpPr/>
          <p:nvPr/>
        </p:nvSpPr>
        <p:spPr>
          <a:xfrm>
            <a:off x="306088" y="4710065"/>
            <a:ext cx="1364974" cy="858078"/>
          </a:xfrm>
          <a:prstGeom prst="horizontalScrol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b="1" dirty="0">
                <a:solidFill>
                  <a:schemeClr val="tx1"/>
                </a:solidFill>
              </a:rPr>
              <a:t>Empatie</a:t>
            </a:r>
          </a:p>
        </p:txBody>
      </p:sp>
      <p:sp>
        <p:nvSpPr>
          <p:cNvPr id="8" name="Sul: orizontal 7">
            <a:extLst>
              <a:ext uri="{FF2B5EF4-FFF2-40B4-BE49-F238E27FC236}">
                <a16:creationId xmlns:a16="http://schemas.microsoft.com/office/drawing/2014/main" id="{5EC706C1-B0AD-4A54-979F-3B9B07673074}"/>
              </a:ext>
            </a:extLst>
          </p:cNvPr>
          <p:cNvSpPr/>
          <p:nvPr/>
        </p:nvSpPr>
        <p:spPr>
          <a:xfrm>
            <a:off x="1885122" y="5638800"/>
            <a:ext cx="1364974" cy="858077"/>
          </a:xfrm>
          <a:prstGeom prst="horizontalScrol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b="1" dirty="0">
                <a:solidFill>
                  <a:schemeClr val="tx1"/>
                </a:solidFill>
              </a:rPr>
              <a:t>Entuziasm</a:t>
            </a:r>
          </a:p>
        </p:txBody>
      </p:sp>
      <p:sp>
        <p:nvSpPr>
          <p:cNvPr id="10" name="Sul: orizontal 9">
            <a:extLst>
              <a:ext uri="{FF2B5EF4-FFF2-40B4-BE49-F238E27FC236}">
                <a16:creationId xmlns:a16="http://schemas.microsoft.com/office/drawing/2014/main" id="{1AC5142B-6928-41BC-9209-8EDEF49B3B08}"/>
              </a:ext>
            </a:extLst>
          </p:cNvPr>
          <p:cNvSpPr/>
          <p:nvPr/>
        </p:nvSpPr>
        <p:spPr>
          <a:xfrm>
            <a:off x="10369828" y="3263667"/>
            <a:ext cx="1510748" cy="1073426"/>
          </a:xfrm>
          <a:prstGeom prst="horizontalScrol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b="1" dirty="0">
                <a:solidFill>
                  <a:schemeClr val="tx1"/>
                </a:solidFill>
              </a:rPr>
              <a:t>Învățare</a:t>
            </a:r>
          </a:p>
        </p:txBody>
      </p:sp>
      <p:sp>
        <p:nvSpPr>
          <p:cNvPr id="12" name="Sul: orizontal 11">
            <a:extLst>
              <a:ext uri="{FF2B5EF4-FFF2-40B4-BE49-F238E27FC236}">
                <a16:creationId xmlns:a16="http://schemas.microsoft.com/office/drawing/2014/main" id="{5C671975-8BF1-4062-BCF0-4AE5EDD1F3FF}"/>
              </a:ext>
            </a:extLst>
          </p:cNvPr>
          <p:cNvSpPr/>
          <p:nvPr/>
        </p:nvSpPr>
        <p:spPr>
          <a:xfrm>
            <a:off x="8521148" y="4591878"/>
            <a:ext cx="1497495" cy="1046922"/>
          </a:xfrm>
          <a:prstGeom prst="horizontalScrol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b="1" dirty="0">
                <a:solidFill>
                  <a:schemeClr val="tx1"/>
                </a:solidFill>
              </a:rPr>
              <a:t>Echipa</a:t>
            </a:r>
          </a:p>
        </p:txBody>
      </p:sp>
      <p:sp>
        <p:nvSpPr>
          <p:cNvPr id="14" name="Sul: orizontal 13">
            <a:extLst>
              <a:ext uri="{FF2B5EF4-FFF2-40B4-BE49-F238E27FC236}">
                <a16:creationId xmlns:a16="http://schemas.microsoft.com/office/drawing/2014/main" id="{C223B4F3-1600-4BA6-93C8-2CFA322EAD5D}"/>
              </a:ext>
            </a:extLst>
          </p:cNvPr>
          <p:cNvSpPr/>
          <p:nvPr/>
        </p:nvSpPr>
        <p:spPr>
          <a:xfrm>
            <a:off x="10356574" y="5525518"/>
            <a:ext cx="1497494" cy="1046922"/>
          </a:xfrm>
          <a:prstGeom prst="horizontalScrol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b="1" dirty="0">
                <a:solidFill>
                  <a:schemeClr val="tx1"/>
                </a:solidFill>
              </a:rPr>
              <a:t>Creștere</a:t>
            </a:r>
          </a:p>
        </p:txBody>
      </p:sp>
      <p:sp>
        <p:nvSpPr>
          <p:cNvPr id="16" name="Sul: orizontal 15">
            <a:extLst>
              <a:ext uri="{FF2B5EF4-FFF2-40B4-BE49-F238E27FC236}">
                <a16:creationId xmlns:a16="http://schemas.microsoft.com/office/drawing/2014/main" id="{08BD34AE-9A59-4F0B-80FC-C8613FF4CF83}"/>
              </a:ext>
            </a:extLst>
          </p:cNvPr>
          <p:cNvSpPr/>
          <p:nvPr/>
        </p:nvSpPr>
        <p:spPr>
          <a:xfrm>
            <a:off x="8521148" y="2162973"/>
            <a:ext cx="1616765" cy="1073425"/>
          </a:xfrm>
          <a:prstGeom prst="horizontalScrol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b="1" dirty="0">
                <a:solidFill>
                  <a:schemeClr val="tx1"/>
                </a:solidFill>
              </a:rPr>
              <a:t>Cooperare</a:t>
            </a:r>
          </a:p>
        </p:txBody>
      </p:sp>
      <p:sp>
        <p:nvSpPr>
          <p:cNvPr id="17" name="Sul: orizontal 16">
            <a:extLst>
              <a:ext uri="{FF2B5EF4-FFF2-40B4-BE49-F238E27FC236}">
                <a16:creationId xmlns:a16="http://schemas.microsoft.com/office/drawing/2014/main" id="{E80FA792-AE5D-43B2-AADC-D84DC80B93DD}"/>
              </a:ext>
            </a:extLst>
          </p:cNvPr>
          <p:cNvSpPr/>
          <p:nvPr/>
        </p:nvSpPr>
        <p:spPr>
          <a:xfrm>
            <a:off x="10111410" y="809021"/>
            <a:ext cx="1517374" cy="1007165"/>
          </a:xfrm>
          <a:prstGeom prst="horizontalScrol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b="1" dirty="0">
                <a:solidFill>
                  <a:schemeClr val="tx1"/>
                </a:solidFill>
              </a:rPr>
              <a:t>Apreciere</a:t>
            </a:r>
          </a:p>
        </p:txBody>
      </p:sp>
      <p:sp>
        <p:nvSpPr>
          <p:cNvPr id="18" name="Dreptunghi: colțuri rotunjite 17">
            <a:extLst>
              <a:ext uri="{FF2B5EF4-FFF2-40B4-BE49-F238E27FC236}">
                <a16:creationId xmlns:a16="http://schemas.microsoft.com/office/drawing/2014/main" id="{F7059FBA-1867-4AC1-9B36-5D10AEDF2488}"/>
              </a:ext>
            </a:extLst>
          </p:cNvPr>
          <p:cNvSpPr/>
          <p:nvPr/>
        </p:nvSpPr>
        <p:spPr>
          <a:xfrm rot="1249455">
            <a:off x="8020879" y="271852"/>
            <a:ext cx="2040834" cy="87400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b="1" dirty="0" err="1">
                <a:solidFill>
                  <a:schemeClr val="tx1"/>
                </a:solidFill>
              </a:rPr>
              <a:t>Scoala</a:t>
            </a:r>
            <a:r>
              <a:rPr lang="ro-RO" b="1" dirty="0">
                <a:solidFill>
                  <a:schemeClr val="tx1"/>
                </a:solidFill>
              </a:rPr>
              <a:t> Gimnaziala</a:t>
            </a:r>
            <a:br>
              <a:rPr lang="ro-RO" b="1" dirty="0">
                <a:solidFill>
                  <a:schemeClr val="tx1"/>
                </a:solidFill>
              </a:rPr>
            </a:br>
            <a:r>
              <a:rPr lang="ro-RO" b="1" dirty="0">
                <a:solidFill>
                  <a:schemeClr val="tx1"/>
                </a:solidFill>
              </a:rPr>
              <a:t>Nr. 26 </a:t>
            </a:r>
            <a:r>
              <a:rPr lang="ro-RO" b="1" dirty="0" err="1">
                <a:solidFill>
                  <a:schemeClr val="tx1"/>
                </a:solidFill>
              </a:rPr>
              <a:t>Galati</a:t>
            </a:r>
            <a:endParaRPr lang="ro-RO" b="1" dirty="0">
              <a:solidFill>
                <a:schemeClr val="tx1"/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8E107E74-B282-471B-B9E8-58225B5D9AE3}"/>
              </a:ext>
            </a:extLst>
          </p:cNvPr>
          <p:cNvSpPr/>
          <p:nvPr/>
        </p:nvSpPr>
        <p:spPr>
          <a:xfrm>
            <a:off x="3966091" y="374128"/>
            <a:ext cx="4259820" cy="187695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2800" b="1" dirty="0">
                <a:solidFill>
                  <a:schemeClr val="tx1"/>
                </a:solidFill>
                <a:latin typeface="Baskerville Old Face" panose="02020602080505020303" pitchFamily="18" charset="0"/>
              </a:rPr>
              <a:t>Prof. </a:t>
            </a:r>
            <a:r>
              <a:rPr lang="ro-RO" sz="2800" b="1" dirty="0" err="1">
                <a:solidFill>
                  <a:schemeClr val="tx1"/>
                </a:solidFill>
                <a:latin typeface="Baskerville Old Face" panose="02020602080505020303" pitchFamily="18" charset="0"/>
              </a:rPr>
              <a:t>Inv</a:t>
            </a:r>
            <a:r>
              <a:rPr lang="ro-RO" sz="2800" b="1" dirty="0">
                <a:solidFill>
                  <a:schemeClr val="tx1"/>
                </a:solidFill>
                <a:latin typeface="Baskerville Old Face" panose="02020602080505020303" pitchFamily="18" charset="0"/>
              </a:rPr>
              <a:t>. Primar :</a:t>
            </a:r>
            <a:br>
              <a:rPr lang="ro-RO" sz="2800" b="1" dirty="0">
                <a:solidFill>
                  <a:schemeClr val="tx1"/>
                </a:solidFill>
                <a:latin typeface="Baskerville Old Face" panose="02020602080505020303" pitchFamily="18" charset="0"/>
              </a:rPr>
            </a:br>
            <a:r>
              <a:rPr lang="ro-RO" sz="2800" b="1" dirty="0">
                <a:solidFill>
                  <a:schemeClr val="tx1"/>
                </a:solidFill>
                <a:latin typeface="Baskerville Old Face" panose="02020602080505020303" pitchFamily="18" charset="0"/>
              </a:rPr>
              <a:t>JENICA TANASE</a:t>
            </a:r>
          </a:p>
        </p:txBody>
      </p:sp>
      <p:sp>
        <p:nvSpPr>
          <p:cNvPr id="21" name="Dreptunghi 20">
            <a:extLst>
              <a:ext uri="{FF2B5EF4-FFF2-40B4-BE49-F238E27FC236}">
                <a16:creationId xmlns:a16="http://schemas.microsoft.com/office/drawing/2014/main" id="{037242DF-D789-44B7-8DDA-83160900CF9B}"/>
              </a:ext>
            </a:extLst>
          </p:cNvPr>
          <p:cNvSpPr/>
          <p:nvPr/>
        </p:nvSpPr>
        <p:spPr>
          <a:xfrm rot="20140704">
            <a:off x="1938264" y="413899"/>
            <a:ext cx="1846553" cy="122351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2800" b="1" dirty="0">
                <a:solidFill>
                  <a:schemeClr val="tx1"/>
                </a:solidFill>
                <a:latin typeface="Brush Script MT" panose="03060802040406070304" pitchFamily="66" charset="0"/>
              </a:rPr>
              <a:t>Mlădițe</a:t>
            </a:r>
            <a:br>
              <a:rPr lang="ro-RO" sz="2800" b="1" dirty="0">
                <a:solidFill>
                  <a:schemeClr val="tx1"/>
                </a:solidFill>
                <a:latin typeface="Brush Script MT" panose="03060802040406070304" pitchFamily="66" charset="0"/>
              </a:rPr>
            </a:br>
            <a:r>
              <a:rPr lang="ro-RO" sz="2800" b="1" dirty="0">
                <a:solidFill>
                  <a:schemeClr val="tx1"/>
                </a:solidFill>
                <a:latin typeface="Brush Script MT" panose="03060802040406070304" pitchFamily="66" charset="0"/>
              </a:rPr>
              <a:t>Dunărene</a:t>
            </a:r>
          </a:p>
        </p:txBody>
      </p:sp>
      <p:sp>
        <p:nvSpPr>
          <p:cNvPr id="22" name="Dreptunghi: colțuri rotunjite 21">
            <a:extLst>
              <a:ext uri="{FF2B5EF4-FFF2-40B4-BE49-F238E27FC236}">
                <a16:creationId xmlns:a16="http://schemas.microsoft.com/office/drawing/2014/main" id="{CAA553F0-1A7A-4FA3-BF96-1D97AFB918F7}"/>
              </a:ext>
            </a:extLst>
          </p:cNvPr>
          <p:cNvSpPr/>
          <p:nvPr/>
        </p:nvSpPr>
        <p:spPr>
          <a:xfrm rot="21150800">
            <a:off x="2655811" y="2371619"/>
            <a:ext cx="3690252" cy="141571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2400" b="1" dirty="0">
                <a:solidFill>
                  <a:schemeClr val="tx1"/>
                </a:solidFill>
                <a:latin typeface="Algerian" panose="04020705040A02060702" pitchFamily="82" charset="0"/>
              </a:rPr>
              <a:t>Prietenii </a:t>
            </a:r>
            <a:r>
              <a:rPr lang="ro-RO" sz="2400" b="1" dirty="0" err="1">
                <a:solidFill>
                  <a:schemeClr val="tx1"/>
                </a:solidFill>
                <a:latin typeface="Algerian" panose="04020705040A02060702" pitchFamily="82" charset="0"/>
              </a:rPr>
              <a:t>Cunoasterii</a:t>
            </a:r>
            <a:r>
              <a:rPr lang="ro-RO" sz="2400" b="1" dirty="0">
                <a:solidFill>
                  <a:schemeClr val="tx1"/>
                </a:solidFill>
                <a:latin typeface="Algerian" panose="04020705040A02060702" pitchFamily="82" charset="0"/>
              </a:rPr>
              <a:t> </a:t>
            </a:r>
            <a:br>
              <a:rPr lang="ro-RO" sz="2400" b="1" dirty="0">
                <a:solidFill>
                  <a:schemeClr val="tx1"/>
                </a:solidFill>
                <a:latin typeface="Algerian" panose="04020705040A02060702" pitchFamily="82" charset="0"/>
              </a:rPr>
            </a:br>
            <a:r>
              <a:rPr lang="ro-RO" sz="2400" b="1" dirty="0">
                <a:solidFill>
                  <a:schemeClr val="tx1"/>
                </a:solidFill>
                <a:latin typeface="Algerian" panose="04020705040A02060702" pitchFamily="82" charset="0"/>
              </a:rPr>
              <a:t>Obiective</a:t>
            </a:r>
          </a:p>
        </p:txBody>
      </p:sp>
      <p:sp>
        <p:nvSpPr>
          <p:cNvPr id="23" name="Dreptunghi: colțuri rotunjite 22">
            <a:extLst>
              <a:ext uri="{FF2B5EF4-FFF2-40B4-BE49-F238E27FC236}">
                <a16:creationId xmlns:a16="http://schemas.microsoft.com/office/drawing/2014/main" id="{16BB21F0-FC5A-4CB4-B736-25A9DBBD9DB5}"/>
              </a:ext>
            </a:extLst>
          </p:cNvPr>
          <p:cNvSpPr/>
          <p:nvPr/>
        </p:nvSpPr>
        <p:spPr>
          <a:xfrm rot="20896264">
            <a:off x="5166335" y="3794321"/>
            <a:ext cx="3187718" cy="143175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2800" b="1" dirty="0">
                <a:solidFill>
                  <a:schemeClr val="tx1"/>
                </a:solidFill>
              </a:rPr>
              <a:t>Bucuria de a Creste </a:t>
            </a:r>
            <a:br>
              <a:rPr lang="ro-RO" sz="2800" b="1" dirty="0">
                <a:solidFill>
                  <a:schemeClr val="tx1"/>
                </a:solidFill>
              </a:rPr>
            </a:br>
            <a:r>
              <a:rPr lang="ro-RO" sz="2800" b="1" dirty="0">
                <a:solidFill>
                  <a:schemeClr val="tx1"/>
                </a:solidFill>
              </a:rPr>
              <a:t>Împreună!</a:t>
            </a:r>
          </a:p>
        </p:txBody>
      </p:sp>
      <p:sp>
        <p:nvSpPr>
          <p:cNvPr id="24" name="Dreptunghi: colțuri rotunjite 23">
            <a:extLst>
              <a:ext uri="{FF2B5EF4-FFF2-40B4-BE49-F238E27FC236}">
                <a16:creationId xmlns:a16="http://schemas.microsoft.com/office/drawing/2014/main" id="{39003E94-4E93-4DC2-85AF-C876D14A42B7}"/>
              </a:ext>
            </a:extLst>
          </p:cNvPr>
          <p:cNvSpPr/>
          <p:nvPr/>
        </p:nvSpPr>
        <p:spPr>
          <a:xfrm>
            <a:off x="4956313" y="5738191"/>
            <a:ext cx="2531165" cy="34455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b="1" dirty="0">
                <a:solidFill>
                  <a:schemeClr val="tx1"/>
                </a:solidFill>
              </a:rPr>
              <a:t>2019 - 2020</a:t>
            </a:r>
          </a:p>
        </p:txBody>
      </p:sp>
      <p:sp>
        <p:nvSpPr>
          <p:cNvPr id="25" name="Acoladă stânga 24">
            <a:extLst>
              <a:ext uri="{FF2B5EF4-FFF2-40B4-BE49-F238E27FC236}">
                <a16:creationId xmlns:a16="http://schemas.microsoft.com/office/drawing/2014/main" id="{BF67D34C-B275-404F-83E7-D663FEEAB8DB}"/>
              </a:ext>
            </a:extLst>
          </p:cNvPr>
          <p:cNvSpPr/>
          <p:nvPr/>
        </p:nvSpPr>
        <p:spPr>
          <a:xfrm>
            <a:off x="4684644" y="6279300"/>
            <a:ext cx="99392" cy="543339"/>
          </a:xfrm>
          <a:prstGeom prst="leftBrac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26" name="Acoladă dreapta 25">
            <a:extLst>
              <a:ext uri="{FF2B5EF4-FFF2-40B4-BE49-F238E27FC236}">
                <a16:creationId xmlns:a16="http://schemas.microsoft.com/office/drawing/2014/main" id="{78D37D2A-F25E-429B-B92B-58305B49E870}"/>
              </a:ext>
            </a:extLst>
          </p:cNvPr>
          <p:cNvSpPr/>
          <p:nvPr/>
        </p:nvSpPr>
        <p:spPr>
          <a:xfrm>
            <a:off x="7258878" y="6256044"/>
            <a:ext cx="99392" cy="543339"/>
          </a:xfrm>
          <a:prstGeom prst="rightBrac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27" name="Dreptunghi: colțuri rotunjite 26">
            <a:extLst>
              <a:ext uri="{FF2B5EF4-FFF2-40B4-BE49-F238E27FC236}">
                <a16:creationId xmlns:a16="http://schemas.microsoft.com/office/drawing/2014/main" id="{66AC9057-EEED-4C20-B3A2-0D501EC32831}"/>
              </a:ext>
            </a:extLst>
          </p:cNvPr>
          <p:cNvSpPr/>
          <p:nvPr/>
        </p:nvSpPr>
        <p:spPr>
          <a:xfrm>
            <a:off x="4532243" y="6225981"/>
            <a:ext cx="2955235" cy="54333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www.jenicatanase.ro</a:t>
            </a:r>
            <a:br>
              <a:rPr lang="ro-RO" dirty="0">
                <a:solidFill>
                  <a:schemeClr val="tx1"/>
                </a:solidFill>
              </a:rPr>
            </a:br>
            <a:r>
              <a:rPr lang="ro-RO" dirty="0">
                <a:solidFill>
                  <a:schemeClr val="tx1"/>
                </a:solidFill>
              </a:rPr>
              <a:t>www.suntparinte.ro</a:t>
            </a:r>
          </a:p>
        </p:txBody>
      </p:sp>
    </p:spTree>
    <p:extLst>
      <p:ext uri="{BB962C8B-B14F-4D97-AF65-F5344CB8AC3E}">
        <p14:creationId xmlns:p14="http://schemas.microsoft.com/office/powerpoint/2010/main" val="40709642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ine 2" descr="O imagine care conține interior, masă, plafon, bucătărie&#10;&#10;Descriere generată automat">
            <a:extLst>
              <a:ext uri="{FF2B5EF4-FFF2-40B4-BE49-F238E27FC236}">
                <a16:creationId xmlns:a16="http://schemas.microsoft.com/office/drawing/2014/main" id="{2D7A0B43-0EC4-4F70-8985-B09D1DD1EBC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5638" b="18270"/>
          <a:stretch/>
        </p:blipFill>
        <p:spPr>
          <a:xfrm>
            <a:off x="516466" y="10"/>
            <a:ext cx="11159068" cy="6857990"/>
          </a:xfrm>
          <a:custGeom>
            <a:avLst/>
            <a:gdLst/>
            <a:ahLst/>
            <a:cxnLst/>
            <a:rect l="l" t="t" r="r" b="b"/>
            <a:pathLst>
              <a:path w="11159068" h="6858000">
                <a:moveTo>
                  <a:pt x="1192024" y="0"/>
                </a:moveTo>
                <a:cubicBezTo>
                  <a:pt x="1192024" y="0"/>
                  <a:pt x="1192024" y="0"/>
                  <a:pt x="9967044" y="0"/>
                </a:cubicBezTo>
                <a:cubicBezTo>
                  <a:pt x="10713854" y="942975"/>
                  <a:pt x="11159068" y="2138363"/>
                  <a:pt x="11159068" y="3433763"/>
                </a:cubicBezTo>
                <a:cubicBezTo>
                  <a:pt x="11159068" y="4724400"/>
                  <a:pt x="10718641" y="5915025"/>
                  <a:pt x="9971831" y="6858000"/>
                </a:cubicBezTo>
                <a:cubicBezTo>
                  <a:pt x="9971831" y="6858000"/>
                  <a:pt x="9971831" y="6858000"/>
                  <a:pt x="1187237" y="6858000"/>
                </a:cubicBezTo>
                <a:cubicBezTo>
                  <a:pt x="440427" y="5915025"/>
                  <a:pt x="0" y="4724400"/>
                  <a:pt x="0" y="3433763"/>
                </a:cubicBezTo>
                <a:cubicBezTo>
                  <a:pt x="0" y="2138363"/>
                  <a:pt x="445214" y="942975"/>
                  <a:pt x="1192024" y="0"/>
                </a:cubicBezTo>
                <a:close/>
              </a:path>
            </a:pathLst>
          </a:cu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DF04D859-3D03-4D72-803B-A0DA3B1ABBA0}"/>
              </a:ext>
            </a:extLst>
          </p:cNvPr>
          <p:cNvSpPr/>
          <p:nvPr/>
        </p:nvSpPr>
        <p:spPr>
          <a:xfrm>
            <a:off x="5008098" y="5331655"/>
            <a:ext cx="5458265" cy="1526345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4000" b="1" dirty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Prietenii</a:t>
            </a:r>
            <a:br>
              <a:rPr lang="ro-RO" sz="4000" b="1" dirty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o-RO" sz="4000" b="1" dirty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cunoașterii</a:t>
            </a:r>
          </a:p>
        </p:txBody>
      </p:sp>
    </p:spTree>
    <p:extLst>
      <p:ext uri="{BB962C8B-B14F-4D97-AF65-F5344CB8AC3E}">
        <p14:creationId xmlns:p14="http://schemas.microsoft.com/office/powerpoint/2010/main" val="15447042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l: orizontal 1">
            <a:extLst>
              <a:ext uri="{FF2B5EF4-FFF2-40B4-BE49-F238E27FC236}">
                <a16:creationId xmlns:a16="http://schemas.microsoft.com/office/drawing/2014/main" id="{9679AFEB-7246-4713-8F96-016BD4618B3E}"/>
              </a:ext>
            </a:extLst>
          </p:cNvPr>
          <p:cNvSpPr/>
          <p:nvPr/>
        </p:nvSpPr>
        <p:spPr>
          <a:xfrm>
            <a:off x="92765" y="-735496"/>
            <a:ext cx="12006470" cy="8302488"/>
          </a:xfrm>
          <a:prstGeom prst="horizontalScroll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o-RO" sz="2400" b="1" dirty="0">
                <a:solidFill>
                  <a:schemeClr val="bg2">
                    <a:lumMod val="50000"/>
                  </a:schemeClr>
                </a:solidFill>
              </a:rPr>
              <a:t>Obiectivele noastre in legătură si in relația cu copiii :</a:t>
            </a:r>
          </a:p>
          <a:p>
            <a:endParaRPr lang="ro-RO" sz="2400" b="1" dirty="0">
              <a:solidFill>
                <a:schemeClr val="bg2">
                  <a:lumMod val="50000"/>
                </a:schemeClr>
              </a:solidFill>
            </a:endParaRPr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ro-RO" sz="2400" dirty="0">
                <a:solidFill>
                  <a:schemeClr val="bg2">
                    <a:lumMod val="50000"/>
                  </a:schemeClr>
                </a:solidFill>
              </a:rPr>
              <a:t>Să-i învățam lucruri;</a:t>
            </a:r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ro-RO" sz="2400" dirty="0">
                <a:solidFill>
                  <a:schemeClr val="bg2">
                    <a:lumMod val="50000"/>
                  </a:schemeClr>
                </a:solidFill>
              </a:rPr>
              <a:t>Să creștem odată cu ei;</a:t>
            </a:r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ro-RO" sz="2400" dirty="0">
                <a:solidFill>
                  <a:schemeClr val="bg2">
                    <a:lumMod val="50000"/>
                  </a:schemeClr>
                </a:solidFill>
              </a:rPr>
              <a:t>Să avem disciplina;</a:t>
            </a:r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ro-RO" sz="2400" dirty="0">
                <a:solidFill>
                  <a:schemeClr val="bg2">
                    <a:lumMod val="50000"/>
                  </a:schemeClr>
                </a:solidFill>
              </a:rPr>
              <a:t>Să formam competente;</a:t>
            </a:r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ro-RO" sz="2400" dirty="0">
                <a:solidFill>
                  <a:schemeClr val="bg2">
                    <a:lumMod val="50000"/>
                  </a:schemeClr>
                </a:solidFill>
              </a:rPr>
              <a:t>Să instalam obiceiuri bune;</a:t>
            </a:r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ro-RO" sz="2400" dirty="0">
                <a:solidFill>
                  <a:schemeClr val="bg2">
                    <a:lumMod val="50000"/>
                  </a:schemeClr>
                </a:solidFill>
              </a:rPr>
              <a:t>Să cooperam;</a:t>
            </a:r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ro-RO" sz="2400" dirty="0">
                <a:solidFill>
                  <a:schemeClr val="bg2">
                    <a:lumMod val="50000"/>
                  </a:schemeClr>
                </a:solidFill>
              </a:rPr>
              <a:t>Să fim organizați si bine structurați în informații;</a:t>
            </a:r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ro-RO" sz="2400" dirty="0">
                <a:solidFill>
                  <a:schemeClr val="bg2">
                    <a:lumMod val="50000"/>
                  </a:schemeClr>
                </a:solidFill>
              </a:rPr>
              <a:t>Să avem obiective clare;</a:t>
            </a:r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ro-RO" sz="2400" dirty="0">
                <a:solidFill>
                  <a:schemeClr val="bg2">
                    <a:lumMod val="50000"/>
                  </a:schemeClr>
                </a:solidFill>
              </a:rPr>
              <a:t>Să lucram cu masuri întregi;</a:t>
            </a:r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ro-RO" sz="2400" dirty="0">
                <a:solidFill>
                  <a:schemeClr val="bg2">
                    <a:lumMod val="50000"/>
                  </a:schemeClr>
                </a:solidFill>
              </a:rPr>
              <a:t>Să devenim si sa creștem alături de copii folosind aprecierea sincera si onesta.</a:t>
            </a:r>
          </a:p>
        </p:txBody>
      </p:sp>
    </p:spTree>
    <p:extLst>
      <p:ext uri="{BB962C8B-B14F-4D97-AF65-F5344CB8AC3E}">
        <p14:creationId xmlns:p14="http://schemas.microsoft.com/office/powerpoint/2010/main" val="22698795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ine 2" descr="O imagine care conține persoană, interior, persoane, grup&#10;&#10;Descriere generată automat">
            <a:extLst>
              <a:ext uri="{FF2B5EF4-FFF2-40B4-BE49-F238E27FC236}">
                <a16:creationId xmlns:a16="http://schemas.microsoft.com/office/drawing/2014/main" id="{CFC98994-2B1F-4EF2-B45F-38701DA8DD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794" r="1" b="10265"/>
          <a:stretch/>
        </p:blipFill>
        <p:spPr>
          <a:xfrm>
            <a:off x="516466" y="10"/>
            <a:ext cx="11159068" cy="6857990"/>
          </a:xfrm>
          <a:custGeom>
            <a:avLst/>
            <a:gdLst/>
            <a:ahLst/>
            <a:cxnLst/>
            <a:rect l="l" t="t" r="r" b="b"/>
            <a:pathLst>
              <a:path w="11159068" h="6858000">
                <a:moveTo>
                  <a:pt x="1192024" y="0"/>
                </a:moveTo>
                <a:cubicBezTo>
                  <a:pt x="1192024" y="0"/>
                  <a:pt x="1192024" y="0"/>
                  <a:pt x="9967044" y="0"/>
                </a:cubicBezTo>
                <a:cubicBezTo>
                  <a:pt x="10713854" y="942975"/>
                  <a:pt x="11159068" y="2138363"/>
                  <a:pt x="11159068" y="3433763"/>
                </a:cubicBezTo>
                <a:cubicBezTo>
                  <a:pt x="11159068" y="4724400"/>
                  <a:pt x="10718641" y="5915025"/>
                  <a:pt x="9971831" y="6858000"/>
                </a:cubicBezTo>
                <a:cubicBezTo>
                  <a:pt x="9971831" y="6858000"/>
                  <a:pt x="9971831" y="6858000"/>
                  <a:pt x="1187237" y="6858000"/>
                </a:cubicBezTo>
                <a:cubicBezTo>
                  <a:pt x="440427" y="5915025"/>
                  <a:pt x="0" y="4724400"/>
                  <a:pt x="0" y="3433763"/>
                </a:cubicBezTo>
                <a:cubicBezTo>
                  <a:pt x="0" y="2138363"/>
                  <a:pt x="445214" y="942975"/>
                  <a:pt x="1192024" y="0"/>
                </a:cubicBezTo>
                <a:close/>
              </a:path>
            </a:pathLst>
          </a:cu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Dreptunghi: colțuri rotunjite 4">
            <a:extLst>
              <a:ext uri="{FF2B5EF4-FFF2-40B4-BE49-F238E27FC236}">
                <a16:creationId xmlns:a16="http://schemas.microsoft.com/office/drawing/2014/main" id="{B07DEF61-4682-4FD4-9D04-9E883E0F1835}"/>
              </a:ext>
            </a:extLst>
          </p:cNvPr>
          <p:cNvSpPr/>
          <p:nvPr/>
        </p:nvSpPr>
        <p:spPr>
          <a:xfrm>
            <a:off x="5459896" y="0"/>
            <a:ext cx="4770783" cy="808383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2400" b="1" dirty="0">
                <a:solidFill>
                  <a:schemeClr val="bg2">
                    <a:lumMod val="50000"/>
                  </a:schemeClr>
                </a:solidFill>
              </a:rPr>
              <a:t>BUCURIA DE A CRESTE IMPREUNA</a:t>
            </a:r>
          </a:p>
        </p:txBody>
      </p:sp>
    </p:spTree>
    <p:extLst>
      <p:ext uri="{BB962C8B-B14F-4D97-AF65-F5344CB8AC3E}">
        <p14:creationId xmlns:p14="http://schemas.microsoft.com/office/powerpoint/2010/main" val="8351515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">
  <a:themeElements>
    <a:clrScheme name="Celest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108</Words>
  <Application>Microsoft Office PowerPoint</Application>
  <PresentationFormat>Ecran lat</PresentationFormat>
  <Paragraphs>30</Paragraphs>
  <Slides>4</Slides>
  <Notes>0</Notes>
  <HiddenSlides>0</HiddenSlides>
  <MMClips>0</MMClips>
  <ScaleCrop>false</ScaleCrop>
  <HeadingPairs>
    <vt:vector size="6" baseType="variant">
      <vt:variant>
        <vt:lpstr>Fonturi utilizate</vt:lpstr>
      </vt:variant>
      <vt:variant>
        <vt:i4>7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4</vt:i4>
      </vt:variant>
    </vt:vector>
  </HeadingPairs>
  <TitlesOfParts>
    <vt:vector size="12" baseType="lpstr">
      <vt:lpstr>Algerian</vt:lpstr>
      <vt:lpstr>Arial</vt:lpstr>
      <vt:lpstr>Baskerville Old Face</vt:lpstr>
      <vt:lpstr>Brush Script MT</vt:lpstr>
      <vt:lpstr>Calibri</vt:lpstr>
      <vt:lpstr>Calibri Light</vt:lpstr>
      <vt:lpstr>Symbol</vt:lpstr>
      <vt:lpstr>Celest</vt:lpstr>
      <vt:lpstr>Prezentare PowerPoint</vt:lpstr>
      <vt:lpstr>Prezentare PowerPoint</vt:lpstr>
      <vt:lpstr>Prezentare PowerPoint</vt:lpstr>
      <vt:lpstr>Prezentare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Prezentare PowerPoint</dc:title>
  <dc:creator>NavAuto</dc:creator>
  <cp:lastModifiedBy>NavAuto</cp:lastModifiedBy>
  <cp:revision>1</cp:revision>
  <dcterms:created xsi:type="dcterms:W3CDTF">2020-02-15T17:32:55Z</dcterms:created>
  <dcterms:modified xsi:type="dcterms:W3CDTF">2020-02-15T17:35:39Z</dcterms:modified>
</cp:coreProperties>
</file>